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5033" autoAdjust="0"/>
  </p:normalViewPr>
  <p:slideViewPr>
    <p:cSldViewPr>
      <p:cViewPr>
        <p:scale>
          <a:sx n="66" d="100"/>
          <a:sy n="66" d="100"/>
        </p:scale>
        <p:origin x="989" y="32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6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 TargetMode="External"/><Relationship Id="rId2" Type="http://schemas.openxmlformats.org/officeDocument/2006/relationships/hyperlink" Target="https://www.youtube.com/watch?v=WloSQ7ZEKX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99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8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7.wmf"/><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9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000.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6.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70.png"/><Relationship Id="rId4" Type="http://schemas.openxmlformats.org/officeDocument/2006/relationships/image" Target="../media/image161.png"/><Relationship Id="rId9" Type="http://schemas.openxmlformats.org/officeDocument/2006/relationships/image" Target="../media/image169.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“request”</a:t>
            </a:r>
            <a:r>
              <a:rPr sz="1634" i="1" spc="-14"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Real-Time Scheduling Models, Marilyn Wolf</a:t>
            </a:r>
          </a:p>
          <a:p>
            <a:pPr lvl="1"/>
            <a:r>
              <a:rPr lang="en-GB" dirty="0">
                <a:hlinkClick r:id="rId2"/>
              </a:rPr>
              <a:t>https://www.youtube.com/watch?v=WloSQ7ZEKXk</a:t>
            </a:r>
            <a:r>
              <a:rPr lang="en-GB" dirty="0"/>
              <a:t> </a:t>
            </a:r>
          </a:p>
          <a:p>
            <a:r>
              <a:rPr lang="en-GB" dirty="0"/>
              <a:t>RMS and EDF, Marilyn Wolf</a:t>
            </a:r>
          </a:p>
          <a:p>
            <a:pPr lvl="1"/>
            <a:r>
              <a:rPr lang="en-GB" dirty="0">
                <a:hlinkClick r:id="rId3"/>
              </a:rPr>
              <a:t>https://www.youtube.com/watch?v=oHMC2aO8GII</a:t>
            </a:r>
            <a:r>
              <a:rPr lang="en-GB" dirty="0"/>
              <a:t> </a:t>
            </a:r>
          </a:p>
          <a:p>
            <a:endParaRPr lang="en-SE" dirty="0"/>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1270000" y="794328"/>
                <a:ext cx="9779000" cy="375524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1270000" y="794328"/>
                <a:ext cx="9779000" cy="3755248"/>
              </a:xfrm>
              <a:prstGeom prst="rect">
                <a:avLst/>
              </a:prstGeom>
              <a:blipFill>
                <a:blip r:embed="rId3"/>
                <a:stretch>
                  <a:fillRect l="-1121" t="-2922" r="-1059"/>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m:t>
                    </m:r>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833</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m:t>
                    </m:r>
                    <m:r>
                      <a:rPr lang="en-GB" altLang="zh-CN" b="0" i="1" smtClean="0">
                        <a:latin typeface="Cambria Math" panose="02040503050406030204" pitchFamily="18" charset="0"/>
                        <a:ea typeface="宋体" pitchFamily="2" charset="-122"/>
                      </a:rPr>
                      <m:t>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1</m:t>
                    </m:r>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12</m:t>
                    </m:r>
                    <m:r>
                      <a:rPr lang="en-US" altLang="zh-CN" i="1" dirty="0" smtClean="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r>
                      <a:rPr lang="en-US" altLang="zh-CN" i="1" dirty="0" smtClean="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m:t>
                    </m:r>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12</m:t>
                    </m:r>
                    <m:r>
                      <a:rPr lang="en-US" altLang="zh-CN" sz="2000" i="1" dirty="0" smtClean="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12</m:t>
                    </m:r>
                    <m:r>
                      <a:rPr lang="en-US" altLang="zh-CN" sz="2000" dirty="0">
                        <a:latin typeface="Cambria Math" panose="02040503050406030204" pitchFamily="18" charset="0"/>
                        <a:ea typeface="宋体" pitchFamily="2" charset="-122"/>
                      </a:rPr>
                      <m:t>+</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US" altLang="zh-CN" sz="2000" i="1" dirty="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a:latin typeface="Cambria Math" panose="02040503050406030204" pitchFamily="18" charset="0"/>
                        <a:ea typeface="宋体" pitchFamily="2" charset="-122"/>
                      </a:rPr>
                      <m:t>+</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12</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US" altLang="zh-CN" sz="2000" i="1" dirty="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12</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US" altLang="zh-CN" sz="2000" i="1" dirty="0">
                        <a:latin typeface="Cambria Math" panose="02040503050406030204" pitchFamily="18" charset="0"/>
                        <a:ea typeface="宋体" pitchFamily="2" charset="-122"/>
                      </a:rPr>
                      <m:t>/</m:t>
                    </m:r>
                    <m:r>
                      <a:rPr lang="en-US" altLang="zh-CN" sz="2000" i="1" dirty="0">
                        <a:latin typeface="Cambria Math" panose="02040503050406030204" pitchFamily="18" charset="0"/>
                        <a:ea typeface="宋体" pitchFamily="2" charset="-122"/>
                      </a:rPr>
                      <m:t>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r>
                      <a:rPr lang="en-US" altLang="zh-CN" sz="2200" i="1" dirty="0">
                        <a:latin typeface="Cambria Math" panose="02040503050406030204" pitchFamily="18" charset="0"/>
                        <a:ea typeface="宋体" pitchFamily="2" charset="-122"/>
                      </a:rPr>
                      <m:t>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295400"/>
                <a:ext cx="5372543" cy="1720727"/>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295400"/>
                <a:ext cx="5372543" cy="1720727"/>
              </a:xfrm>
              <a:prstGeom prst="rect">
                <a:avLst/>
              </a:prstGeom>
              <a:blipFill>
                <a:blip r:embed="rId3"/>
                <a:stretch>
                  <a:fillRect l="-1701" t="-2837" r="-227"/>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459391"/>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459391"/>
              </a:xfrm>
              <a:prstGeom prst="rect">
                <a:avLst/>
              </a:prstGeom>
              <a:blipFill>
                <a:blip r:embed="rId4"/>
                <a:stretch>
                  <a:fillRect l="-1738" t="-1980" r="-11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1</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m:t>
                    </m:r>
                    <m:r>
                      <a:rPr lang="en-GB"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2</m:t>
                    </m:r>
                    <m:r>
                      <a:rPr lang="en-GB"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1</m:t>
                    </m:r>
                    <m:r>
                      <a:rPr lang="en-GB" altLang="zh-CN" b="0" i="1" dirty="0" smtClean="0">
                        <a:latin typeface="Cambria Math" panose="02040503050406030204" pitchFamily="18" charset="0"/>
                        <a:ea typeface="宋体" pitchFamily="2" charset="-122"/>
                      </a:rPr>
                      <m:t>)</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m:t>
                    </m:r>
                    <m:r>
                      <a:rPr lang="en-GB" altLang="zh-CN" b="0" i="1" smtClean="0">
                        <a:latin typeface="Cambria Math" panose="02040503050406030204" pitchFamily="18" charset="0"/>
                        <a:ea typeface="宋体" pitchFamily="2" charset="-122"/>
                      </a:rPr>
                      <m: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m:t>
                        </m:r>
                        <m:r>
                          <a:rPr lang="en-GB" i="1" dirty="0" smtClean="0">
                            <a:latin typeface="Cambria Math" panose="02040503050406030204" pitchFamily="18" charset="0"/>
                          </a:rPr>
                          <m:t>.</m:t>
                        </m:r>
                        <m:r>
                          <a:rPr lang="en-GB" i="1" dirty="0" smtClean="0">
                            <a:latin typeface="Cambria Math" panose="02040503050406030204" pitchFamily="18" charset="0"/>
                          </a:rPr>
                          <m:t>6</m:t>
                        </m:r>
                        <m:r>
                          <a:rPr lang="en-GB" i="1" dirty="0" smtClean="0">
                            <a:latin typeface="Cambria Math" panose="02040503050406030204" pitchFamily="18" charset="0"/>
                          </a:rPr>
                          <m:t>, </m:t>
                        </m:r>
                        <m:r>
                          <a:rPr lang="en-GB" i="1" dirty="0" smtClean="0">
                            <a:latin typeface="Cambria Math" panose="02040503050406030204" pitchFamily="18" charset="0"/>
                          </a:rPr>
                          <m:t>2</m:t>
                        </m:r>
                        <m:r>
                          <a:rPr lang="en-GB" i="1" dirty="0" smtClean="0">
                            <a:latin typeface="Cambria Math" panose="02040503050406030204" pitchFamily="18" charset="0"/>
                          </a:rPr>
                          <m:t>, </m:t>
                        </m:r>
                        <m:r>
                          <a:rPr lang="en-GB" i="1" dirty="0" smtClean="0">
                            <a:latin typeface="Cambria Math" panose="02040503050406030204" pitchFamily="18" charset="0"/>
                          </a:rPr>
                          <m:t>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2</m:t>
                    </m:r>
                    <m:r>
                      <a:rPr lang="en-GB" i="1" dirty="0" smtClean="0">
                        <a:latin typeface="Cambria Math" panose="02040503050406030204" pitchFamily="18" charset="0"/>
                      </a:rPr>
                      <m:t>.</m:t>
                    </m:r>
                    <m:r>
                      <a:rPr lang="en-GB" i="1" dirty="0" smtClean="0">
                        <a:latin typeface="Cambria Math" panose="02040503050406030204" pitchFamily="18" charset="0"/>
                      </a:rPr>
                      <m:t>3</m:t>
                    </m:r>
                    <m:r>
                      <a:rPr lang="en-GB" i="1" dirty="0" smtClean="0">
                        <a:latin typeface="Cambria Math" panose="02040503050406030204" pitchFamily="18" charset="0"/>
                      </a:rPr>
                      <m:t>, </m:t>
                    </m:r>
                    <m:r>
                      <a:rPr lang="en-GB" i="1" dirty="0" smtClean="0">
                        <a:latin typeface="Cambria Math" panose="02040503050406030204" pitchFamily="18" charset="0"/>
                      </a:rPr>
                      <m:t>5</m:t>
                    </m:r>
                    <m:r>
                      <a:rPr lang="en-GB" i="1" dirty="0" smtClean="0">
                        <a:latin typeface="Cambria Math" panose="02040503050406030204" pitchFamily="18" charset="0"/>
                      </a:rPr>
                      <m:t>, </m:t>
                    </m:r>
                    <m:r>
                      <a:rPr lang="en-GB" i="1" dirty="0" smtClean="0">
                        <a:latin typeface="Cambria Math" panose="02040503050406030204" pitchFamily="18" charset="0"/>
                      </a:rPr>
                      <m:t>5</m:t>
                    </m:r>
                    <m:r>
                      <a:rPr lang="en-GB" i="1" dirty="0" smtClean="0">
                        <a:latin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m:t>
                        </m:r>
                        <m:r>
                          <a:rPr lang="en-GB" i="1" dirty="0" smtClean="0">
                            <a:latin typeface="Cambria Math" panose="02040503050406030204" pitchFamily="18" charset="0"/>
                          </a:rPr>
                          <m:t>.</m:t>
                        </m:r>
                        <m:r>
                          <a:rPr lang="en-GB" i="1" dirty="0" smtClean="0">
                            <a:latin typeface="Cambria Math" panose="02040503050406030204" pitchFamily="18" charset="0"/>
                          </a:rPr>
                          <m:t>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m:t>
                        </m:r>
                        <m:r>
                          <a:rPr lang="en-GB" i="1" dirty="0" smtClean="0">
                            <a:latin typeface="Cambria Math" panose="02040503050406030204" pitchFamily="18" charset="0"/>
                          </a:rPr>
                          <m:t>.</m:t>
                        </m:r>
                        <m:r>
                          <a:rPr lang="en-GB" i="1" dirty="0" smtClean="0">
                            <a:latin typeface="Cambria Math" panose="02040503050406030204" pitchFamily="18" charset="0"/>
                          </a:rPr>
                          <m:t>3</m:t>
                        </m:r>
                      </m:num>
                      <m:den>
                        <m:r>
                          <a:rPr lang="en-GB" i="1" dirty="0" smtClean="0">
                            <a:latin typeface="Cambria Math" panose="02040503050406030204" pitchFamily="18" charset="0"/>
                          </a:rPr>
                          <m:t>5</m:t>
                        </m:r>
                      </m:den>
                    </m:f>
                    <m:r>
                      <a:rPr lang="en-GB" i="1" dirty="0" smtClean="0">
                        <a:latin typeface="Cambria Math" panose="02040503050406030204" pitchFamily="18" charset="0"/>
                      </a:rPr>
                      <m:t>= </m:t>
                    </m:r>
                    <m:r>
                      <a:rPr lang="en-GB" i="1" dirty="0" smtClean="0">
                        <a:latin typeface="Cambria Math" panose="02040503050406030204" pitchFamily="18" charset="0"/>
                      </a:rPr>
                      <m:t>1</m:t>
                    </m:r>
                    <m:r>
                      <a:rPr lang="en-GB" i="1" dirty="0" smtClean="0">
                        <a:latin typeface="Cambria Math" panose="02040503050406030204" pitchFamily="18" charset="0"/>
                      </a:rPr>
                      <m:t>.</m:t>
                    </m:r>
                    <m:r>
                      <a:rPr lang="en-GB" i="1" dirty="0" smtClean="0">
                        <a:latin typeface="Cambria Math" panose="02040503050406030204" pitchFamily="18" charset="0"/>
                      </a:rPr>
                      <m:t>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p:txBody>
              <a:bodyPr/>
              <a:lstStyle/>
              <a:p>
                <a:r>
                  <a:rPr lang="en-US" altLang="zh-CN" dirty="0"/>
                  <a:t>Scheduling anomaly: 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blipFill>
                <a:blip r:embed="rId3"/>
                <a:stretch>
                  <a:fillRect l="-1038" t="-2148" r="-57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2262554" y="1676400"/>
            <a:ext cx="7666891" cy="4724400"/>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
        <p:nvSpPr>
          <p:cNvPr id="47119" name="Text Box 2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3" name="Text Box 4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5" name="Text Box 36"/>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773790" cy="1938992"/>
          </a:xfrm>
          <a:prstGeom prst="rect">
            <a:avLst/>
          </a:prstGeom>
          <a:noFill/>
          <a:ln w="9525" algn="ctr">
            <a:noFill/>
            <a:miter lim="800000"/>
            <a:headEnd/>
            <a:tailEnd/>
          </a:ln>
        </p:spPr>
        <p:txBody>
          <a:bodyPr wrap="none">
            <a:spAutoFit/>
          </a:bodyPr>
          <a:lstStyle/>
          <a:p>
            <a:r>
              <a:rPr lang="it-IT" altLang="zh-CN" sz="2000" dirty="0">
                <a:ea typeface="宋体" charset="-122"/>
              </a:rPr>
              <a:t>Various heuristics algorithms</a:t>
            </a:r>
          </a:p>
          <a:p>
            <a:r>
              <a:rPr lang="en-US" altLang="zh-CN" sz="2000" dirty="0">
                <a:ea typeface="宋体" charset="-122"/>
              </a:rPr>
              <a:t>First Fit (FF)</a:t>
            </a:r>
          </a:p>
          <a:p>
            <a:r>
              <a:rPr lang="en-US" altLang="zh-CN" sz="2000" dirty="0">
                <a:ea typeface="宋体" charset="-122"/>
              </a:rPr>
              <a:t>Best Fit (BF)</a:t>
            </a:r>
          </a:p>
          <a:p>
            <a:r>
              <a:rPr lang="en-US" altLang="zh-CN" sz="2000" dirty="0">
                <a:ea typeface="宋体" charset="-122"/>
              </a:rPr>
              <a:t>Worst Fit (WF)</a:t>
            </a:r>
          </a:p>
          <a:p>
            <a:r>
              <a:rPr lang="en-US" altLang="zh-CN" sz="2000" dirty="0">
                <a:ea typeface="宋体" charset="-122"/>
              </a:rPr>
              <a:t>Next Fit (NF)</a:t>
            </a:r>
          </a:p>
          <a:p>
            <a:endParaRPr lang="it-IT" altLang="zh-CN" sz="2000" dirty="0">
              <a:ea typeface="宋体" charset="-122"/>
            </a:endParaRPr>
          </a:p>
        </p:txBody>
      </p:sp>
      <p:sp>
        <p:nvSpPr>
          <p:cNvPr id="57354" name="Text Box 21"/>
          <p:cNvSpPr txBox="1">
            <a:spLocks noChangeArrowheads="1"/>
          </p:cNvSpPr>
          <p:nvPr/>
        </p:nvSpPr>
        <p:spPr bwMode="auto">
          <a:xfrm>
            <a:off x="5551487" y="3010693"/>
            <a:ext cx="1425390" cy="369332"/>
          </a:xfrm>
          <a:prstGeom prst="rect">
            <a:avLst/>
          </a:prstGeom>
          <a:noFill/>
          <a:ln w="9525" algn="ctr">
            <a:noFill/>
            <a:miter lim="800000"/>
            <a:headEnd/>
            <a:tailEnd/>
          </a:ln>
        </p:spPr>
        <p:txBody>
          <a:bodyPr wrap="none">
            <a:spAutoFit/>
          </a:bodyPr>
          <a:lstStyle/>
          <a:p>
            <a:r>
              <a:rPr lang="it-IT" altLang="zh-CN">
                <a:ea typeface="宋体" charset="-122"/>
              </a:rPr>
              <a:t>Well known</a:t>
            </a:r>
          </a:p>
        </p:txBody>
      </p:sp>
      <p:sp>
        <p:nvSpPr>
          <p:cNvPr id="57355" name="Rectangle 24"/>
          <p:cNvSpPr>
            <a:spLocks noChangeArrowheads="1"/>
          </p:cNvSpPr>
          <p:nvPr/>
        </p:nvSpPr>
        <p:spPr bwMode="auto">
          <a:xfrm>
            <a:off x="7412038" y="3880644"/>
            <a:ext cx="1027845" cy="646331"/>
          </a:xfrm>
          <a:prstGeom prst="rect">
            <a:avLst/>
          </a:prstGeom>
          <a:noFill/>
          <a:ln w="9525" algn="ctr">
            <a:noFill/>
            <a:miter lim="800000"/>
            <a:headEnd/>
            <a:tailEnd/>
          </a:ln>
        </p:spPr>
        <p:txBody>
          <a:bodyPr wrap="none">
            <a:spAutoFit/>
          </a:bodyPr>
          <a:lstStyle/>
          <a:p>
            <a:r>
              <a:rPr lang="it-IT" altLang="zh-CN">
                <a:ea typeface="宋体" charset="-122"/>
              </a:rPr>
              <a:t>EDF</a:t>
            </a:r>
          </a:p>
          <a:p>
            <a:r>
              <a:rPr lang="it-IT" altLang="zh-CN">
                <a:ea typeface="宋体" charset="-122"/>
              </a:rPr>
              <a:t>U</a:t>
            </a:r>
            <a:r>
              <a:rPr lang="it-IT" altLang="zh-CN" baseline="-25000">
                <a:ea typeface="宋体" charset="-122"/>
              </a:rPr>
              <a:t>tot </a:t>
            </a:r>
            <a:r>
              <a:rPr lang="it-IT" altLang="zh-CN">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9144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914400"/>
                <a:ext cx="10566400" cy="5638800"/>
              </a:xfrm>
              <a:blipFill>
                <a:blip r:embed="rId3"/>
                <a:stretch>
                  <a:fillRect l="-865" t="-1838"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For global schedulers, a preempted task can resume its execution on a different processor with 0 overhead</a:t>
            </a:r>
          </a:p>
          <a:p>
            <a:pPr lvl="1" eaLnBrk="1" hangingPunct="1"/>
            <a:r>
              <a:rPr lang="it-IT" altLang="zh-CN" dirty="0">
                <a:ea typeface="宋体" charset="-122"/>
              </a:rPr>
              <a:t>Cost of preemption/migration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dirty="0">
                <a:ea typeface="宋体" charset="-122"/>
              </a:rPr>
              <a:t>Global queue</a:t>
            </a:r>
            <a:endParaRPr lang="en-US" altLang="zh-CN" sz="2000" dirty="0">
              <a:ea typeface="宋体" charset="-122"/>
            </a:endParaRPr>
          </a:p>
          <a:p>
            <a:r>
              <a:rPr lang="en-US" altLang="zh-CN" sz="2000" dirty="0">
                <a:ea typeface="宋体" charset="-122"/>
              </a:rPr>
              <a:t>(ordered according to a given policy)</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10" name="Text Box 43"/>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 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it preempts the job with lowest 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r="-1167" b="-15094"/>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72726" name="Text Box 4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73763" name="Text Box 48"/>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539955"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539955" cy="2895600"/>
              </a:xfrm>
              <a:blipFill>
                <a:blip r:embed="rId3"/>
                <a:stretch>
                  <a:fillRect l="-1357" t="-4000" r="-1786"/>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13240" cy="5029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5"/>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13083" y="1749323"/>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9083" y="1410769"/>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1288143" y="933450"/>
                <a:ext cx="9829799" cy="284003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tasks with higher utilization </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1288143" y="933450"/>
                <a:ext cx="9829799" cy="2840036"/>
              </a:xfrm>
              <a:blipFill>
                <a:blip r:embed="rId3"/>
                <a:stretch>
                  <a:fillRect l="-1116" t="-3863" r="-868" b="-1717"/>
                </a:stretch>
              </a:blipFill>
            </p:spPr>
            <p:txBody>
              <a:bodyPr/>
              <a:lstStyle/>
              <a:p>
                <a:r>
                  <a:rPr lang="en-SE">
                    <a:noFill/>
                  </a:rPr>
                  <a:t> </a:t>
                </a:r>
              </a:p>
            </p:txBody>
          </p:sp>
        </mc:Fallback>
      </mc:AlternateContent>
      <p:grpSp>
        <p:nvGrpSpPr>
          <p:cNvPr id="2" name="Group 2">
            <a:extLst>
              <a:ext uri="{FF2B5EF4-FFF2-40B4-BE49-F238E27FC236}">
                <a16:creationId xmlns:a16="http://schemas.microsoft.com/office/drawing/2014/main" id="{3C124550-2868-D6F9-8B29-320A80EBEE42}"/>
              </a:ext>
            </a:extLst>
          </p:cNvPr>
          <p:cNvGrpSpPr>
            <a:grpSpLocks/>
          </p:cNvGrpSpPr>
          <p:nvPr/>
        </p:nvGrpSpPr>
        <p:grpSpPr bwMode="auto">
          <a:xfrm>
            <a:off x="2438400" y="4211637"/>
            <a:ext cx="7696200" cy="2493963"/>
            <a:chOff x="480" y="2365"/>
            <a:chExt cx="4848" cy="1571"/>
          </a:xfrm>
        </p:grpSpPr>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480" y="2365"/>
              <a:ext cx="4848" cy="1571"/>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4433" y="3544"/>
              <a:ext cx="576" cy="288"/>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gr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8686800" y="541019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7620000" y="487680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4664076" y="443388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2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 This is not true for multiprocessor scheduling.</a:t>
                </a:r>
                <a:endParaRPr lang="en-GB" dirty="0"/>
              </a:p>
              <a:p>
                <a:r>
                  <a:rPr lang="en-GB" dirty="0"/>
                  <a:t>The worst-case for a task does not always occur at time 0 when it arrives at the same time as all its higher-priority tasks.</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6983" r="-1096" b="-3073"/>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2"/>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3"/>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Two processors and total </a:t>
                </a:r>
                <a:r>
                  <a:rPr lang="en-US" altLang="zh-CN" dirty="0"/>
                  <a:t>taskset </a:t>
                </a:r>
                <a:r>
                  <a:rPr lang="en-GB" dirty="0"/>
                  <a:t>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=1.83</m:t>
                    </m:r>
                  </m:oMath>
                </a14:m>
                <a:endParaRPr lang="en-GB" dirty="0"/>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This is because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4"/>
                <a:stretch>
                  <a:fillRect l="-836" t="-6313" r="-732"/>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a:bodyPr>
              <a:lstStyle/>
              <a:p>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3"/>
                <a:stretch>
                  <a:fillRect l="-869" t="-5296"/>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5194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for task c does not occur at time 0 when it arrives at the same time as all its higher-priority tasks</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4582" r="-543"/>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2037345990"/>
              </p:ext>
            </p:extLst>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4523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7167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312981" y="553701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814308"/>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50226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81153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51290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82217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2427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2214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5194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99737</TotalTime>
  <Pages>60</Pages>
  <Words>12093</Words>
  <Application>Microsoft Office PowerPoint</Application>
  <PresentationFormat>Widescreen</PresentationFormat>
  <Paragraphs>2116</Paragraphs>
  <Slides>101</Slides>
  <Notes>76</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9" baseType="lpstr">
      <vt:lpstr>Arial MT</vt:lpstr>
      <vt:lpstr>Gill Sans</vt:lpstr>
      <vt:lpstr>Gill Sans Light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1127</cp:revision>
  <cp:lastPrinted>2022-03-15T20:14:46Z</cp:lastPrinted>
  <dcterms:created xsi:type="dcterms:W3CDTF">1995-08-12T11:37:26Z</dcterms:created>
  <dcterms:modified xsi:type="dcterms:W3CDTF">2025-04-09T13:29:31Z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